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5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olors4.xml" ContentType="application/vnd.ms-office.chartcolorstyl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charts/colors5.xml" ContentType="application/vnd.ms-office.chartcolorstyle+xml"/>
  <Override PartName="/ppt/charts/style5.xml" ContentType="application/vnd.ms-office.chartstyle+xml"/>
  <Override PartName="/ppt/notesMasters/notesMaster1.xml" ContentType="application/vnd.openxmlformats-officedocument.presentationml.notesMaster+xml"/>
  <Override PartName="/ppt/charts/style4.xml" ContentType="application/vnd.ms-office.chartstyle+xml"/>
  <Override PartName="/ppt/charts/chart4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9" r:id="rId3"/>
    <p:sldId id="404" r:id="rId4"/>
    <p:sldId id="428" r:id="rId5"/>
    <p:sldId id="408" r:id="rId6"/>
    <p:sldId id="410" r:id="rId7"/>
    <p:sldId id="416" r:id="rId8"/>
    <p:sldId id="417" r:id="rId9"/>
    <p:sldId id="406" r:id="rId10"/>
    <p:sldId id="426" r:id="rId11"/>
    <p:sldId id="427" r:id="rId12"/>
    <p:sldId id="431" r:id="rId13"/>
    <p:sldId id="423" r:id="rId14"/>
    <p:sldId id="424" r:id="rId15"/>
    <p:sldId id="425" r:id="rId16"/>
    <p:sldId id="429" r:id="rId17"/>
    <p:sldId id="434" r:id="rId18"/>
    <p:sldId id="435" r:id="rId19"/>
    <p:sldId id="422" r:id="rId20"/>
    <p:sldId id="430" r:id="rId21"/>
    <p:sldId id="432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Mohr Boleware" initials="AMB" lastIdx="3" clrIdx="0">
    <p:extLst>
      <p:ext uri="{19B8F6BF-5375-455C-9EA6-DF929625EA0E}">
        <p15:presenceInfo xmlns:p15="http://schemas.microsoft.com/office/powerpoint/2012/main" userId="Alison Mohr Boleware" providerId="None"/>
      </p:ext>
    </p:extLst>
  </p:cmAuthor>
  <p:cmAuthor id="2" name="Helen Kent Davis" initials="HKD" lastIdx="0" clrIdx="1">
    <p:extLst>
      <p:ext uri="{19B8F6BF-5375-455C-9EA6-DF929625EA0E}">
        <p15:presenceInfo xmlns:p15="http://schemas.microsoft.com/office/powerpoint/2012/main" userId="Helen Kent Davis" providerId="None"/>
      </p:ext>
    </p:extLst>
  </p:cmAuthor>
  <p:cmAuthor id="3" name="Helen Kent Davis" initials="HKD [2]" lastIdx="1" clrIdx="2">
    <p:extLst>
      <p:ext uri="{19B8F6BF-5375-455C-9EA6-DF929625EA0E}">
        <p15:presenceInfo xmlns:p15="http://schemas.microsoft.com/office/powerpoint/2012/main" userId="S-1-5-21-1908608066-196882817-1542849698-2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Insurance</a:t>
            </a:r>
            <a:r>
              <a:rPr lang="en-US" baseline="0" dirty="0"/>
              <a:t> Coverage in Texas 2009 to 2016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083333333333334E-2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A1-4B1C-8144-BEB03E2DADF2}"/>
                </c:ext>
              </c:extLst>
            </c:dLbl>
            <c:dLbl>
              <c:idx val="1"/>
              <c:layout>
                <c:manualLayout>
                  <c:x val="-3.7499999999999999E-2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5A1-4B1C-8144-BEB03E2DADF2}"/>
                </c:ext>
              </c:extLst>
            </c:dLbl>
            <c:dLbl>
              <c:idx val="2"/>
              <c:layout>
                <c:manualLayout>
                  <c:x val="-3.7499999999999999E-2"/>
                  <c:y val="-3.750000000000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5A1-4B1C-8144-BEB03E2DADF2}"/>
                </c:ext>
              </c:extLst>
            </c:dLbl>
            <c:dLbl>
              <c:idx val="3"/>
              <c:layout>
                <c:manualLayout>
                  <c:x val="-3.5416666666666666E-2"/>
                  <c:y val="-4.687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5A1-4B1C-8144-BEB03E2DADF2}"/>
                </c:ext>
              </c:extLst>
            </c:dLbl>
            <c:dLbl>
              <c:idx val="4"/>
              <c:layout>
                <c:manualLayout>
                  <c:x val="-3.5416666666666666E-2"/>
                  <c:y val="-4.687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5A1-4B1C-8144-BEB03E2DADF2}"/>
                </c:ext>
              </c:extLst>
            </c:dLbl>
            <c:dLbl>
              <c:idx val="5"/>
              <c:layout>
                <c:manualLayout>
                  <c:x val="-4.583333333333333E-2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5A1-4B1C-8144-BEB03E2DADF2}"/>
                </c:ext>
              </c:extLst>
            </c:dLbl>
            <c:dLbl>
              <c:idx val="6"/>
              <c:layout>
                <c:manualLayout>
                  <c:x val="-3.3333333333333333E-2"/>
                  <c:y val="-4.687500000000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5A1-4B1C-8144-BEB03E2DADF2}"/>
                </c:ext>
              </c:extLst>
            </c:dLbl>
            <c:dLbl>
              <c:idx val="7"/>
              <c:layout>
                <c:manualLayout>
                  <c:x val="-3.1250000000000153E-2"/>
                  <c:y val="-3.750000000000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5A1-4B1C-8144-BEB03E2DA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0">
                  <c:v>0.76</c:v>
                </c:pt>
                <c:pt idx="1">
                  <c:v>0.76</c:v>
                </c:pt>
                <c:pt idx="2">
                  <c:v>0.77</c:v>
                </c:pt>
                <c:pt idx="3">
                  <c:v>0.78</c:v>
                </c:pt>
                <c:pt idx="4">
                  <c:v>0.78</c:v>
                </c:pt>
                <c:pt idx="5">
                  <c:v>0.81</c:v>
                </c:pt>
                <c:pt idx="6">
                  <c:v>0.83</c:v>
                </c:pt>
                <c:pt idx="7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A1-4B1C-8144-BEB03E2DAD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583333333333331E-2"/>
                  <c:y val="-5.937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A1-4B1C-8144-BEB03E2DADF2}"/>
                </c:ext>
              </c:extLst>
            </c:dLbl>
            <c:dLbl>
              <c:idx val="1"/>
              <c:layout>
                <c:manualLayout>
                  <c:x val="-3.7499999999999999E-2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A1-4B1C-8144-BEB03E2DADF2}"/>
                </c:ext>
              </c:extLst>
            </c:dLbl>
            <c:dLbl>
              <c:idx val="2"/>
              <c:layout>
                <c:manualLayout>
                  <c:x val="-3.7499999999999999E-2"/>
                  <c:y val="-4.687500000000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A1-4B1C-8144-BEB03E2DADF2}"/>
                </c:ext>
              </c:extLst>
            </c:dLbl>
            <c:dLbl>
              <c:idx val="3"/>
              <c:layout>
                <c:manualLayout>
                  <c:x val="-3.5416666666666666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A1-4B1C-8144-BEB03E2DADF2}"/>
                </c:ext>
              </c:extLst>
            </c:dLbl>
            <c:dLbl>
              <c:idx val="4"/>
              <c:layout>
                <c:manualLayout>
                  <c:x val="-3.5416666666666666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5A1-4B1C-8144-BEB03E2DADF2}"/>
                </c:ext>
              </c:extLst>
            </c:dLbl>
            <c:dLbl>
              <c:idx val="5"/>
              <c:layout>
                <c:manualLayout>
                  <c:x val="-2.0833333333333332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5A1-4B1C-8144-BEB03E2DADF2}"/>
                </c:ext>
              </c:extLst>
            </c:dLbl>
            <c:dLbl>
              <c:idx val="6"/>
              <c:layout>
                <c:manualLayout>
                  <c:x val="-3.3333333333333333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5A1-4B1C-8144-BEB03E2DADF2}"/>
                </c:ext>
              </c:extLst>
            </c:dLbl>
            <c:dLbl>
              <c:idx val="7"/>
              <c:layout>
                <c:manualLayout>
                  <c:x val="-1.8749999999999999E-2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5A1-4B1C-8144-BEB03E2DA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0%</c:formatCode>
                <c:ptCount val="8"/>
                <c:pt idx="0">
                  <c:v>0.24</c:v>
                </c:pt>
                <c:pt idx="1">
                  <c:v>0.24</c:v>
                </c:pt>
                <c:pt idx="2">
                  <c:v>0.23</c:v>
                </c:pt>
                <c:pt idx="3">
                  <c:v>0.22</c:v>
                </c:pt>
                <c:pt idx="4">
                  <c:v>0.22</c:v>
                </c:pt>
                <c:pt idx="5">
                  <c:v>0.19</c:v>
                </c:pt>
                <c:pt idx="6">
                  <c:v>0.17</c:v>
                </c:pt>
                <c:pt idx="7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A1-4B1C-8144-BEB03E2DA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810912"/>
        <c:axId val="417814848"/>
      </c:lineChart>
      <c:catAx>
        <c:axId val="41781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814848"/>
        <c:crosses val="autoZero"/>
        <c:auto val="1"/>
        <c:lblAlgn val="ctr"/>
        <c:lblOffset val="100"/>
        <c:noMultiLvlLbl val="0"/>
      </c:catAx>
      <c:valAx>
        <c:axId val="41781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81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Coverage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19-41D8-B448-3C985B6B6B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19-41D8-B448-3C985B6B6B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19-41D8-B448-3C985B6B6B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19-41D8-B448-3C985B6B6B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D5-4772-A4F0-E28D6E0E42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D5-4772-A4F0-E28D6E0E423E}"/>
              </c:ext>
            </c:extLst>
          </c:dPt>
          <c:dLbls>
            <c:dLbl>
              <c:idx val="4"/>
              <c:layout>
                <c:manualLayout>
                  <c:x val="-8.783902012248504E-3"/>
                  <c:y val="-3.31324990626171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D5-4772-A4F0-E28D6E0E423E}"/>
                </c:ext>
              </c:extLst>
            </c:dLbl>
            <c:dLbl>
              <c:idx val="5"/>
              <c:layout>
                <c:manualLayout>
                  <c:x val="3.519061583577713E-2"/>
                  <c:y val="-1.50602409638554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D5-4772-A4F0-E28D6E0E423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Employer</c:v>
                </c:pt>
                <c:pt idx="1">
                  <c:v>Direct Purchase</c:v>
                </c:pt>
                <c:pt idx="2">
                  <c:v>Medicaid</c:v>
                </c:pt>
                <c:pt idx="3">
                  <c:v>Uninsured</c:v>
                </c:pt>
                <c:pt idx="4">
                  <c:v>Medicare/Other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8</c:v>
                </c:pt>
                <c:pt idx="2">
                  <c:v>10</c:v>
                </c:pt>
                <c:pt idx="3">
                  <c:v>19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D5-4772-A4F0-E28D6E0E4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94435695538057"/>
          <c:y val="9.8447583757912613E-2"/>
          <c:w val="0.54611128608923887"/>
          <c:h val="0.803104832484174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Medicaid Beneficiary </c:v>
                </c:pt>
              </c:strCache>
            </c:strRef>
          </c:tx>
          <c:explosion val="21"/>
          <c:dPt>
            <c:idx val="0"/>
            <c:bubble3D val="0"/>
            <c:explosion val="8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70-46AD-8BD1-52304D5D91E4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89-42B0-9EB5-2907EEC1E446}"/>
              </c:ext>
            </c:extLst>
          </c:dPt>
          <c:dPt>
            <c:idx val="2"/>
            <c:bubble3D val="0"/>
            <c:explosion val="46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C89-42B0-9EB5-2907EEC1E446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4FE-4D61-AB5B-6C12CA8FB2ED}"/>
              </c:ext>
            </c:extLst>
          </c:dPt>
          <c:dLbls>
            <c:dLbl>
              <c:idx val="1"/>
              <c:layout>
                <c:manualLayout>
                  <c:x val="2.0202020202020204E-2"/>
                  <c:y val="0.156462585034013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89-42B0-9EB5-2907EEC1E446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89-42B0-9EB5-2907EEC1E44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Children</c:v>
                </c:pt>
                <c:pt idx="1">
                  <c:v>Poor Parents</c:v>
                </c:pt>
                <c:pt idx="2">
                  <c:v>Pregnant Women</c:v>
                </c:pt>
                <c:pt idx="3">
                  <c:v>Aged and Disability Related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</c:v>
                </c:pt>
                <c:pt idx="1">
                  <c:v>0.04</c:v>
                </c:pt>
                <c:pt idx="2">
                  <c:v>0.03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89-42B0-9EB5-2907EEC1E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Texas</a:t>
            </a:r>
            <a:r>
              <a:rPr lang="en-US" baseline="0" dirty="0"/>
              <a:t> Medicaid Income Eligibility Levels for Selected Programs </a:t>
            </a:r>
          </a:p>
          <a:p>
            <a:pPr>
              <a:defRPr/>
            </a:pPr>
            <a:r>
              <a:rPr lang="en-US" sz="1600" baseline="0" dirty="0"/>
              <a:t>(As a Percent of FPL)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940101237345317E-2"/>
          <c:y val="0.24828046060716399"/>
          <c:w val="0.90523450193725785"/>
          <c:h val="0.492731100086477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Mandatory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C8A2BCC-FE1E-4204-917F-B403FD3693A2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84-45BC-9EDB-4D8F3CE80E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EF5C3DA-C45E-47FA-9B19-9E6DF34C70C2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84-45BC-9EDB-4D8F3CE80E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48B05DF-E46D-44F5-8CB5-8E2E5424F38F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84-45BC-9EDB-4D8F3CE80E22}"/>
                </c:ext>
              </c:extLst>
            </c:dLbl>
            <c:dLbl>
              <c:idx val="3"/>
              <c:layout>
                <c:manualLayout>
                  <c:x val="1.9841269841269116E-3"/>
                  <c:y val="-5.78034682080925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84-45BC-9EDB-4D8F3CE80E22}"/>
                </c:ext>
              </c:extLst>
            </c:dLbl>
            <c:dLbl>
              <c:idx val="4"/>
              <c:layout>
                <c:manualLayout>
                  <c:x val="5.9523809523810249E-3"/>
                  <c:y val="-5.7803468208092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84-45BC-9EDB-4D8F3CE80E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9E9FDC1-5DEA-4AE5-8763-472C7F7D8AC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384-45BC-9EDB-4D8F3CE80E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FCA6CCA-8E1E-4FD0-A344-F46C467E1E8B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384-45BC-9EDB-4D8F3CE80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Pregnant Women and Infants</c:v>
                </c:pt>
                <c:pt idx="1">
                  <c:v>Children Ages 1-5</c:v>
                </c:pt>
                <c:pt idx="2">
                  <c:v>Children Ages 6-18</c:v>
                </c:pt>
                <c:pt idx="3">
                  <c:v>Parents and Caretaker Relatives*</c:v>
                </c:pt>
                <c:pt idx="4">
                  <c:v>Medically Needy**</c:v>
                </c:pt>
                <c:pt idx="5">
                  <c:v>SSI for Aged and Those with a Disability</c:v>
                </c:pt>
                <c:pt idx="6">
                  <c:v>Long Term Care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133</c:v>
                </c:pt>
                <c:pt idx="1">
                  <c:v>144</c:v>
                </c:pt>
                <c:pt idx="2">
                  <c:v>133</c:v>
                </c:pt>
                <c:pt idx="3">
                  <c:v>15</c:v>
                </c:pt>
                <c:pt idx="4">
                  <c:v>17</c:v>
                </c:pt>
                <c:pt idx="5">
                  <c:v>74</c:v>
                </c:pt>
                <c:pt idx="6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4-45BC-9EDB-4D8F3CE80E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198%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84-45BC-9EDB-4D8F3CE80E22}"/>
                </c:ext>
              </c:extLst>
            </c:dLbl>
            <c:dLbl>
              <c:idx val="6"/>
              <c:layout>
                <c:manualLayout>
                  <c:x val="7.9365079365079361E-3"/>
                  <c:y val="-5.78034682080924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222%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36904761904761"/>
                      <c:h val="8.60115606936416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384-45BC-9EDB-4D8F3CE80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Pregnant Women and Infants</c:v>
                </c:pt>
                <c:pt idx="1">
                  <c:v>Children Ages 1-5</c:v>
                </c:pt>
                <c:pt idx="2">
                  <c:v>Children Ages 6-18</c:v>
                </c:pt>
                <c:pt idx="3">
                  <c:v>Parents and Caretaker Relatives*</c:v>
                </c:pt>
                <c:pt idx="4">
                  <c:v>Medically Needy**</c:v>
                </c:pt>
                <c:pt idx="5">
                  <c:v>SSI for Aged and Those with a Disability</c:v>
                </c:pt>
                <c:pt idx="6">
                  <c:v>Long Term Care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65</c:v>
                </c:pt>
                <c:pt idx="6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4-45BC-9EDB-4D8F3CE80E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3345512"/>
        <c:axId val="443345184"/>
      </c:barChart>
      <c:catAx>
        <c:axId val="44334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345184"/>
        <c:crosses val="autoZero"/>
        <c:auto val="1"/>
        <c:lblAlgn val="ctr"/>
        <c:lblOffset val="100"/>
        <c:noMultiLvlLbl val="0"/>
      </c:catAx>
      <c:valAx>
        <c:axId val="4433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34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2">
            <a:lumMod val="90000"/>
            <a:alpha val="4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bg2">
            <a:lumMod val="90000"/>
            <a:alpha val="4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530484435216794E-2"/>
          <c:y val="0.15015242678688301"/>
          <c:w val="0.905964055856742"/>
          <c:h val="0.678096107400584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Family Planning Program</c:v>
                </c:pt>
              </c:strCache>
            </c:strRef>
          </c:tx>
          <c:spPr>
            <a:solidFill>
              <a:srgbClr val="632366"/>
            </a:solidFill>
            <a:ln>
              <a:solidFill>
                <a:prstClr val="black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contourClr>
                <a:prstClr val="black"/>
              </a:contourClr>
            </a:sp3d>
          </c:spPr>
          <c:invertIfNegative val="0"/>
          <c:cat>
            <c:strRef>
              <c:f>Sheet1!$A$2:$A$9</c:f>
              <c:strCache>
                <c:ptCount val="8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  <c:pt idx="6">
                  <c:v>FY 2016</c:v>
                </c:pt>
                <c:pt idx="7">
                  <c:v>Women In Need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212477</c:v>
                </c:pt>
                <c:pt idx="1">
                  <c:v>195226</c:v>
                </c:pt>
                <c:pt idx="2">
                  <c:v>82953</c:v>
                </c:pt>
                <c:pt idx="3">
                  <c:v>48902</c:v>
                </c:pt>
                <c:pt idx="4">
                  <c:v>55869</c:v>
                </c:pt>
                <c:pt idx="5">
                  <c:v>66118</c:v>
                </c:pt>
                <c:pt idx="6">
                  <c:v>84293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C-2D4F-A0F8-9B93617567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WHP/TWHP/HTW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prstClr val="black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contourClr>
                <a:prstClr val="black"/>
              </a:contourClr>
            </a:sp3d>
          </c:spPr>
          <c:invertIfNegative val="0"/>
          <c:cat>
            <c:strRef>
              <c:f>Sheet1!$A$2:$A$9</c:f>
              <c:strCache>
                <c:ptCount val="8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  <c:pt idx="6">
                  <c:v>FY 2016</c:v>
                </c:pt>
                <c:pt idx="7">
                  <c:v>Women In Need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106711</c:v>
                </c:pt>
                <c:pt idx="1">
                  <c:v>115226</c:v>
                </c:pt>
                <c:pt idx="2">
                  <c:v>103671</c:v>
                </c:pt>
                <c:pt idx="3">
                  <c:v>86562</c:v>
                </c:pt>
                <c:pt idx="4">
                  <c:v>75812</c:v>
                </c:pt>
                <c:pt idx="5">
                  <c:v>81884</c:v>
                </c:pt>
                <c:pt idx="6">
                  <c:v>76730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DC-2D4F-A0F8-9B93617567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Expanded Primary Health Care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prstClr val="black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contourClr>
                <a:prstClr val="black"/>
              </a:contourClr>
            </a:sp3d>
          </c:spPr>
          <c:invertIfNegative val="0"/>
          <c:cat>
            <c:strRef>
              <c:f>Sheet1!$A$2:$A$9</c:f>
              <c:strCache>
                <c:ptCount val="8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  <c:pt idx="6">
                  <c:v>FY 2016</c:v>
                </c:pt>
                <c:pt idx="7">
                  <c:v>Women In Need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4">
                  <c:v>88250</c:v>
                </c:pt>
                <c:pt idx="5">
                  <c:v>94925</c:v>
                </c:pt>
                <c:pt idx="6">
                  <c:v>66077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DC-2D4F-A0F8-9B936175678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Women in Need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>
              <a:contourClr>
                <a:prstClr val="black"/>
              </a:contourClr>
            </a:sp3d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DFE3-403C-87CE-8474DF35758A}"/>
              </c:ext>
            </c:extLst>
          </c:dPt>
          <c:cat>
            <c:strRef>
              <c:f>Sheet1!$A$2:$A$9</c:f>
              <c:strCache>
                <c:ptCount val="8"/>
                <c:pt idx="0">
                  <c:v>FY 2010</c:v>
                </c:pt>
                <c:pt idx="1">
                  <c:v>FY 2011</c:v>
                </c:pt>
                <c:pt idx="2">
                  <c:v>FY 2012</c:v>
                </c:pt>
                <c:pt idx="3">
                  <c:v>FY 2013</c:v>
                </c:pt>
                <c:pt idx="4">
                  <c:v>FY 2014</c:v>
                </c:pt>
                <c:pt idx="5">
                  <c:v>FY 2015</c:v>
                </c:pt>
                <c:pt idx="6">
                  <c:v>FY 2016</c:v>
                </c:pt>
                <c:pt idx="7">
                  <c:v>Women In Need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7">
                  <c:v>1800000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DC-2D4F-A0F8-9B9361756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9327200"/>
        <c:axId val="1899402064"/>
        <c:axId val="0"/>
      </c:bar3DChart>
      <c:catAx>
        <c:axId val="189932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402064"/>
        <c:crosses val="autoZero"/>
        <c:auto val="1"/>
        <c:lblAlgn val="ctr"/>
        <c:lblOffset val="100"/>
        <c:noMultiLvlLbl val="0"/>
      </c:catAx>
      <c:valAx>
        <c:axId val="1899402064"/>
        <c:scaling>
          <c:orientation val="minMax"/>
          <c:max val="20000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32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0.47619</cdr:x>
      <cdr:y>0.35346</cdr:y>
    </cdr:from>
    <cdr:to>
      <cdr:x>0.60714</cdr:x>
      <cdr:y>0.59624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0" y="1553183"/>
          <a:ext cx="8382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accent1"/>
              </a:solidFill>
            </a:rPr>
            <a:t>Parents earning more than </a:t>
          </a:r>
          <a:r>
            <a:rPr lang="en-US" dirty="0" smtClean="0">
              <a:solidFill>
                <a:schemeClr val="accent1"/>
              </a:solidFill>
            </a:rPr>
            <a:t>$2,760/</a:t>
          </a:r>
          <a:r>
            <a:rPr lang="en-US" dirty="0" err="1" smtClean="0">
              <a:solidFill>
                <a:schemeClr val="accent1"/>
              </a:solidFill>
            </a:rPr>
            <a:t>yr</a:t>
          </a:r>
          <a:endParaRPr lang="en-US" dirty="0">
            <a:solidFill>
              <a:schemeClr val="accent1"/>
            </a:solidFill>
          </a:endParaRPr>
        </a:p>
        <a:p xmlns:a="http://schemas.openxmlformats.org/drawingml/2006/main">
          <a:r>
            <a:rPr lang="en-US" dirty="0">
              <a:solidFill>
                <a:schemeClr val="accent1"/>
              </a:solidFill>
            </a:rPr>
            <a:t>ineligible</a:t>
          </a:r>
          <a:endParaRPr lang="en-US" sz="11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0.53571</cdr:x>
      <cdr:y>0.56155</cdr:y>
    </cdr:from>
    <cdr:to>
      <cdr:x>0.53571</cdr:x>
      <cdr:y>0.61358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5262EE9-E209-4D76-9A40-8BDC55535527}"/>
            </a:ext>
          </a:extLst>
        </cdr:cNvPr>
        <cdr:cNvCxnSpPr/>
      </cdr:nvCxnSpPr>
      <cdr:spPr>
        <a:xfrm xmlns:a="http://schemas.openxmlformats.org/drawingml/2006/main">
          <a:off x="3429000" y="2467583"/>
          <a:ext cx="0" cy="228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1C5A6D-BC0C-4727-93A8-E7C67B61BBC1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93494D-D8FC-4B6B-ABEE-BA4E9F33909F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317" name="Picture 5" descr="TMAwTAG_207BL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4" y="8444230"/>
            <a:ext cx="1157040" cy="69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9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0FB201-6185-4107-92E1-F72D43CD942C}" type="datetimeFigureOut">
              <a:rPr lang="en-US"/>
              <a:pPr>
                <a:defRPr/>
              </a:pPr>
              <a:t>3/22/2018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CB5F49E-D666-42A7-BCD8-9399E7968A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16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1DDE2C-78F1-47B6-ADB1-957E380633C4}" type="slidenum">
              <a:rPr 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72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8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women of reproductive age, the rate of uninsured dropped</a:t>
            </a:r>
            <a:r>
              <a:rPr lang="en-US" baseline="0" dirty="0"/>
              <a:t> 7 percent from 2013 to 2016 according to Guttmacher Institute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0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Nationally, 11 percent of women are uninsured. Note that programs such as Healthy Texas Women and Family Planning are not included as they are not technically insurance.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6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5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Medicaid is largely a program of children and the aged/disabled; however pregnant women and low-income parents account for 7% of Texas Medicaid enrollees. Pregnant women enrollment = nearly 134,000; poor parents account for about 150,000.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34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Texas provides more generous coverage than required by federal law for three populations: pregnant women, infants, and long term care. Of note, one of the early cost-saving measures discussed in the 85</a:t>
            </a:r>
            <a:r>
              <a:rPr lang="en-US" baseline="30000" dirty="0"/>
              <a:t>th</a:t>
            </a:r>
            <a:r>
              <a:rPr lang="en-US" dirty="0"/>
              <a:t> legislative session was reducing optional availability for pregnant women (which TMA and partners advocated vehemently against).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0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59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*In 2017, Texas submitted a federal 1115 Medicaid women’s health waiver. If approved, it would provide 90/10 federal matching dollars for family planning services, regular Medicaid match for other services. Texas will intends to maintain current HTW benefits and program design.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43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Social determinants of health as defined by CDC: </a:t>
            </a:r>
            <a:r>
              <a:rPr lang="en-US" sz="1200" dirty="0"/>
              <a:t>“economic and social conditions that influence the health of people and communities”. Medicaid reduces poverty among enrollees by 17%.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F49E-D666-42A7-BCD8-9399E7968A7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6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TMAwTAG_207BL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0863"/>
            <a:ext cx="1524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057400" y="2362200"/>
            <a:ext cx="70866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62200"/>
            <a:ext cx="1905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2133600" y="152400"/>
            <a:ext cx="6858000" cy="2057400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4000" kern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2133600" y="2514600"/>
            <a:ext cx="6858000" cy="6096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lang="en-US" sz="3200" kern="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133600" y="3429000"/>
            <a:ext cx="6858000" cy="3124200"/>
          </a:xfrm>
          <a:prstGeom prst="rect">
            <a:avLst/>
          </a:prstGeom>
        </p:spPr>
        <p:txBody>
          <a:bodyPr/>
          <a:lstStyle>
            <a:lvl1pPr>
              <a:buNone/>
              <a:defRPr kern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6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9FB1-FEAC-A34B-854C-EAFFB7ABE84E}" type="datetimeFigureOut">
              <a:rPr lang="en-US" smtClean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889D-62C9-A346-9739-E3D3EACBB3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8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97400"/>
            <a:ext cx="1905000" cy="730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057400" y="4597400"/>
            <a:ext cx="7086600" cy="73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3" descr="TMAwTAG_207BL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630863"/>
            <a:ext cx="1524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9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4"/>
          </p:nvPr>
        </p:nvSpPr>
        <p:spPr>
          <a:xfrm>
            <a:off x="2133600" y="4584192"/>
            <a:ext cx="6858000" cy="749808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4000" kern="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2133600" y="5410200"/>
            <a:ext cx="5105400" cy="4572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lang="en-US" sz="280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97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895600"/>
            <a:ext cx="19050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057400" y="2895600"/>
            <a:ext cx="70866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 Placeholder 29"/>
          <p:cNvSpPr>
            <a:spLocks noGrp="1"/>
          </p:cNvSpPr>
          <p:nvPr>
            <p:ph type="body" sz="quarter" idx="15"/>
          </p:nvPr>
        </p:nvSpPr>
        <p:spPr>
          <a:xfrm>
            <a:off x="2057400" y="2971800"/>
            <a:ext cx="7010400" cy="68580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lang="en-US" sz="4000" kern="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0"/>
            <a:ext cx="1524000" cy="7318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676400" y="381000"/>
            <a:ext cx="7467600" cy="731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676400" y="1371600"/>
            <a:ext cx="701040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3000" kern="0">
                <a:latin typeface="Times New Roman" pitchFamily="18" charset="0"/>
                <a:cs typeface="Times New Roman" pitchFamily="18" charset="0"/>
              </a:defRPr>
            </a:lvl1pPr>
            <a:lvl2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2600" kern="0">
                <a:latin typeface="Times New Roman" pitchFamily="18" charset="0"/>
                <a:cs typeface="Times New Roman" pitchFamily="18" charset="0"/>
              </a:defRPr>
            </a:lvl2pPr>
            <a:lvl3pPr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400" kern="0" baseline="0">
                <a:latin typeface="Times New Roman" pitchFamily="18" charset="0"/>
                <a:cs typeface="Times New Roman" pitchFamily="18" charset="0"/>
              </a:defRPr>
            </a:lvl3pPr>
            <a:lvl4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0">
                <a:latin typeface="Times New Roman" pitchFamily="18" charset="0"/>
                <a:cs typeface="Times New Roman" pitchFamily="18" charset="0"/>
              </a:defRPr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1676400" y="381000"/>
            <a:ext cx="7467600" cy="731520"/>
          </a:xfrm>
          <a:prstGeom prst="rect">
            <a:avLst/>
          </a:prstGeom>
          <a:ln>
            <a:noFill/>
          </a:ln>
        </p:spPr>
        <p:txBody>
          <a:bodyPr anchor="ctr" anchorCtr="0">
            <a:normAutofit/>
          </a:bodyPr>
          <a:lstStyle>
            <a:lvl1pPr>
              <a:buNone/>
              <a:defRPr sz="4000" kern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99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112838"/>
            <a:ext cx="457200" cy="1825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09600" y="1112838"/>
            <a:ext cx="8534400" cy="182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9600" y="304800"/>
            <a:ext cx="8458200" cy="762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lang="en-US" sz="400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lang="en-US" sz="30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2600" kern="0">
                <a:latin typeface="Times New Roman" pitchFamily="18" charset="0"/>
              </a:defRPr>
            </a:lvl2pPr>
            <a:lvl3pPr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lang="en-US" sz="2400" kern="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lang="en-US" sz="18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0786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-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112838"/>
            <a:ext cx="457200" cy="1825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112838"/>
            <a:ext cx="8534400" cy="182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9600" y="304800"/>
            <a:ext cx="8458200" cy="762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lang="en-US" sz="400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14478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tIns="91440">
            <a:normAutofit/>
          </a:bodyPr>
          <a:lstStyle>
            <a:lvl1pPr marL="0" indent="0">
              <a:buNone/>
              <a:defRPr sz="2400" kern="0" baseline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/>
          </p:nvPr>
        </p:nvSpPr>
        <p:spPr>
          <a:xfrm>
            <a:off x="2209800" y="1524000"/>
            <a:ext cx="678180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lang="en-US" sz="30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lang="en-US" sz="26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lang="en-US" sz="2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lang="en-US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131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12838"/>
            <a:ext cx="457200" cy="1825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1112838"/>
            <a:ext cx="8534400" cy="182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09600" y="304800"/>
            <a:ext cx="8458200" cy="762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lang="en-US" sz="4000" kern="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9600" y="1447800"/>
            <a:ext cx="3977640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/>
          <a:lstStyle>
            <a:lvl1pPr algn="ctr">
              <a:buNone/>
              <a:defRPr sz="2400" kern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609600" y="2057400"/>
            <a:ext cx="3977640" cy="44958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3000" kern="0" baseline="0">
                <a:latin typeface="Times New Roman" pitchFamily="18" charset="0"/>
                <a:cs typeface="Times New Roman" pitchFamily="18" charset="0"/>
              </a:defRPr>
            </a:lvl1pPr>
            <a:lvl2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2600" kern="0" baseline="0">
                <a:latin typeface="Times New Roman" pitchFamily="18" charset="0"/>
                <a:cs typeface="Times New Roman" pitchFamily="18" charset="0"/>
              </a:defRPr>
            </a:lvl2pPr>
            <a:lvl3pPr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kern="0" baseline="0">
                <a:latin typeface="Times New Roman" pitchFamily="18" charset="0"/>
                <a:cs typeface="Times New Roman" pitchFamily="18" charset="0"/>
              </a:defRPr>
            </a:lvl3pPr>
            <a:lvl4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0" baseline="0"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61560" y="1447800"/>
            <a:ext cx="3977640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/>
          <a:lstStyle>
            <a:lvl1pPr algn="ctr">
              <a:buNone/>
              <a:defRPr lang="en-US" sz="2400" kern="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861560" y="2057400"/>
            <a:ext cx="3977640" cy="44958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3000" kern="0" baseline="0">
                <a:latin typeface="Times New Roman" pitchFamily="18" charset="0"/>
              </a:defRPr>
            </a:lvl1pPr>
            <a:lvl2pPr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2600" kern="0" baseline="0">
                <a:latin typeface="Times New Roman" pitchFamily="18" charset="0"/>
              </a:defRPr>
            </a:lvl2pPr>
            <a:lvl3pPr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kern="0" baseline="0">
                <a:latin typeface="Times New Roman" pitchFamily="18" charset="0"/>
              </a:defRPr>
            </a:lvl3pPr>
            <a:lvl4pPr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0" baseline="0">
                <a:latin typeface="Times New Roman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281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28600"/>
            <a:ext cx="457200" cy="182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09600" y="228600"/>
            <a:ext cx="8534400" cy="18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52400" y="609600"/>
            <a:ext cx="88392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  <a:defRPr sz="3000" kern="0" baseline="0">
                <a:latin typeface="Times New Roman" pitchFamily="18" charset="0"/>
              </a:defRPr>
            </a:lvl1pPr>
            <a:lvl2pPr>
              <a:spcAft>
                <a:spcPts val="1200"/>
              </a:spcAft>
              <a:buClr>
                <a:schemeClr val="accent1"/>
              </a:buClr>
              <a:buFont typeface="Wingdings" pitchFamily="2" charset="2"/>
              <a:buChar char="§"/>
              <a:defRPr sz="2600" kern="0" baseline="0">
                <a:latin typeface="Times New Roman" pitchFamily="18" charset="0"/>
              </a:defRPr>
            </a:lvl2pPr>
            <a:lvl3pPr>
              <a:spcAft>
                <a:spcPts val="1200"/>
              </a:spcAft>
              <a:buClr>
                <a:schemeClr val="tx2"/>
              </a:buClr>
              <a:buFont typeface="Wingdings" pitchFamily="2" charset="2"/>
              <a:buChar char="§"/>
              <a:defRPr kern="0" baseline="0">
                <a:latin typeface="Times New Roman" pitchFamily="18" charset="0"/>
              </a:defRPr>
            </a:lvl3pPr>
            <a:lvl4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kern="0" baseline="0">
                <a:latin typeface="Times New Roman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94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597400"/>
            <a:ext cx="1905000" cy="7302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057400" y="4597400"/>
            <a:ext cx="7086600" cy="73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3" descr="TMAwTAG_207BL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630863"/>
            <a:ext cx="1524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59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1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2057400" y="5334000"/>
            <a:ext cx="5257800" cy="609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4000" kern="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057400" y="5943600"/>
            <a:ext cx="5257800" cy="5334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2400" kern="0" baseline="0">
                <a:latin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medicaid/issue-brief/the-effects-of-medicaid-expansion-under-the-aca-updated-findings-from-a-literature-review-september-2017" TargetMode="External"/><Relationship Id="rId2" Type="http://schemas.openxmlformats.org/officeDocument/2006/relationships/hyperlink" Target="http://www.mhm.org/library/policy-publications/texas-medicaid-performance-study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census.gov/topics/health/health-insurance/data/tables.2009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ffairs.org/doi/full/10.1377/hlthaff.2017.033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affairs.org/doi/full/10.1377/hlthaff.2017.033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ommonwealthfund.org/publications/issue-briefs/2017/nov/social-determinants-health-medicaid-managed-car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hs.texas.gov/sites/default/files/documents/laws-regulations/reports-presentations/2017/medicaid-chip-perspective-11th-edition/11th-edition-chapter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hs.texas.gov/sites/default/files/documents/laws-regulations/reports-presentations/2017/medicaid-chip-perspective-11th-edition/11th-edition-complete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hs.texas.gov/sites/default/files/documents/laws-regulations/reports-presentations/2017/medicaid-chip-perspective-11th-edition/11th-edition-complete.pdf" TargetMode="External"/><Relationship Id="rId2" Type="http://schemas.openxmlformats.org/officeDocument/2006/relationships/hyperlink" Target="https://hhs.texas.gov/sites/default/files/sfc-healthcare-costs-170201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04800" y="152400"/>
            <a:ext cx="8686800" cy="2057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/>
              <a:t>Health Coverage for Texas Women and the Role of Medicaid </a:t>
            </a:r>
            <a:r>
              <a:rPr lang="en-US" dirty="0" smtClean="0"/>
              <a:t>and </a:t>
            </a:r>
            <a:r>
              <a:rPr lang="en-US" dirty="0"/>
              <a:t>CHIP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dirty="0"/>
              <a:t>TMA Maternal Health Congress</a:t>
            </a:r>
          </a:p>
          <a:p>
            <a:pPr>
              <a:buFont typeface="Arial" charset="0"/>
              <a:buNone/>
              <a:defRPr/>
            </a:pPr>
            <a:r>
              <a:rPr lang="en-US" sz="2400" dirty="0"/>
              <a:t>March 24, 2018</a:t>
            </a:r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r>
              <a:rPr lang="en-US" sz="2800" dirty="0"/>
              <a:t>Ryan D. Van Ramshorst, MD, Chair</a:t>
            </a:r>
          </a:p>
          <a:p>
            <a:pPr>
              <a:buFont typeface="Arial" charset="0"/>
              <a:buNone/>
              <a:defRPr/>
            </a:pPr>
            <a:r>
              <a:rPr lang="en-US" sz="2400" dirty="0"/>
              <a:t>Select Committee on Medicaid, </a:t>
            </a:r>
            <a:r>
              <a:rPr lang="en-US" sz="2400" dirty="0" smtClean="0"/>
              <a:t>CHIP, and </a:t>
            </a:r>
            <a:r>
              <a:rPr lang="en-US" sz="2400" dirty="0"/>
              <a:t>the Uninsured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CHIP Perinatal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z="2400" dirty="0" smtClean="0"/>
              <a:t>State-federal program established </a:t>
            </a:r>
            <a:r>
              <a:rPr lang="en-US" altLang="en-US" sz="2400" dirty="0"/>
              <a:t>by the Texas legislature in 2005 </a:t>
            </a:r>
            <a:endParaRPr lang="en-US" altLang="en-US" sz="2400" dirty="0" smtClean="0"/>
          </a:p>
          <a:p>
            <a:r>
              <a:rPr lang="en-US" altLang="en-US" sz="2400" dirty="0" smtClean="0"/>
              <a:t>Provides limited benefits to uninsured low-income </a:t>
            </a:r>
            <a:r>
              <a:rPr lang="en-US" altLang="en-US" sz="2400" dirty="0"/>
              <a:t>women who do not qualify for Medicaid because of their income or immigration status</a:t>
            </a:r>
          </a:p>
          <a:p>
            <a:r>
              <a:rPr lang="en-US" altLang="en-US" sz="2400" dirty="0"/>
              <a:t>Eligibility applies to the </a:t>
            </a:r>
            <a:r>
              <a:rPr lang="en-US" altLang="en-US" sz="2400" dirty="0" smtClean="0"/>
              <a:t>unborn child of </a:t>
            </a:r>
            <a:r>
              <a:rPr lang="en-US" altLang="en-US" sz="2400" dirty="0"/>
              <a:t>a pregnant woman</a:t>
            </a:r>
          </a:p>
          <a:p>
            <a:r>
              <a:rPr lang="en-US" altLang="en-US" sz="2400" dirty="0"/>
              <a:t>To qualify, a pregnant woman must </a:t>
            </a:r>
          </a:p>
          <a:p>
            <a:pPr lvl="1"/>
            <a:r>
              <a:rPr lang="en-US" altLang="en-US" sz="2000" dirty="0"/>
              <a:t>E</a:t>
            </a:r>
            <a:r>
              <a:rPr lang="en-US" altLang="en-US" sz="2000" dirty="0" smtClean="0"/>
              <a:t>arn </a:t>
            </a:r>
            <a:r>
              <a:rPr lang="en-US" altLang="en-US" sz="2000" dirty="0"/>
              <a:t>at or below </a:t>
            </a:r>
            <a:r>
              <a:rPr lang="en-US" altLang="en-US" sz="2000" dirty="0" smtClean="0"/>
              <a:t>200% of </a:t>
            </a:r>
            <a:r>
              <a:rPr lang="en-US" altLang="en-US" sz="2000" dirty="0"/>
              <a:t>federal poverty</a:t>
            </a:r>
          </a:p>
          <a:p>
            <a:pPr lvl="1"/>
            <a:r>
              <a:rPr lang="en-US" altLang="en-US" sz="2000" dirty="0"/>
              <a:t>Be a Texas resident</a:t>
            </a:r>
          </a:p>
        </p:txBody>
      </p:sp>
    </p:spTree>
    <p:extLst>
      <p:ext uri="{BB962C8B-B14F-4D97-AF65-F5344CB8AC3E}">
        <p14:creationId xmlns:p14="http://schemas.microsoft.com/office/powerpoint/2010/main" val="11561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CHIP Perinatal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z="2200" dirty="0"/>
              <a:t>Benefits </a:t>
            </a:r>
          </a:p>
          <a:p>
            <a:pPr lvl="1"/>
            <a:r>
              <a:rPr lang="en-US" altLang="en-US" sz="2000" dirty="0"/>
              <a:t>Up to 20 prenatal visits</a:t>
            </a:r>
          </a:p>
          <a:p>
            <a:pPr lvl="1"/>
            <a:r>
              <a:rPr lang="en-US" altLang="en-US" sz="2000" dirty="0" smtClean="0"/>
              <a:t>Prenatal vitamins, prescription drugs, and vaccinations</a:t>
            </a:r>
          </a:p>
          <a:p>
            <a:pPr lvl="1"/>
            <a:r>
              <a:rPr lang="en-US" altLang="en-US" sz="2000" dirty="0"/>
              <a:t>L</a:t>
            </a:r>
            <a:r>
              <a:rPr lang="en-US" altLang="en-US" sz="2000" dirty="0" smtClean="0"/>
              <a:t>imited </a:t>
            </a:r>
            <a:r>
              <a:rPr lang="en-US" altLang="en-US" sz="2000" dirty="0"/>
              <a:t>laboratory </a:t>
            </a:r>
            <a:r>
              <a:rPr lang="en-US" altLang="en-US" sz="2000" dirty="0" smtClean="0"/>
              <a:t>testing, and diabetic </a:t>
            </a:r>
            <a:r>
              <a:rPr lang="en-US" altLang="en-US" sz="2000" dirty="0"/>
              <a:t>testing and supplies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Labor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delivery </a:t>
            </a:r>
            <a:r>
              <a:rPr lang="en-US" altLang="en-US" sz="2000" dirty="0"/>
              <a:t>(professional and hospital services) </a:t>
            </a:r>
          </a:p>
          <a:p>
            <a:pPr lvl="1"/>
            <a:r>
              <a:rPr lang="en-US" altLang="en-US" sz="2000" dirty="0"/>
              <a:t>Two </a:t>
            </a:r>
            <a:r>
              <a:rPr lang="en-US" altLang="en-US" sz="2000" dirty="0" smtClean="0"/>
              <a:t>postpartum </a:t>
            </a:r>
            <a:r>
              <a:rPr lang="en-US" altLang="en-US" sz="2000" dirty="0"/>
              <a:t>visits</a:t>
            </a:r>
          </a:p>
          <a:p>
            <a:r>
              <a:rPr lang="en-US" altLang="en-US" sz="2200" dirty="0" smtClean="0"/>
              <a:t>Among services excluded are inpatient and outpatient care </a:t>
            </a:r>
            <a:r>
              <a:rPr lang="en-US" altLang="en-US" sz="2200" dirty="0"/>
              <a:t>unrelated to </a:t>
            </a:r>
            <a:r>
              <a:rPr lang="en-US" altLang="en-US" sz="2200" dirty="0" smtClean="0"/>
              <a:t>prenatal care or delivery, such </a:t>
            </a:r>
            <a:r>
              <a:rPr lang="en-US" altLang="en-US" sz="2200" dirty="0"/>
              <a:t>as treatment for </a:t>
            </a:r>
            <a:r>
              <a:rPr lang="en-US" altLang="en-US" sz="2200" dirty="0" smtClean="0"/>
              <a:t>asthma and </a:t>
            </a:r>
            <a:r>
              <a:rPr lang="en-US" altLang="en-US" sz="2200" dirty="0"/>
              <a:t>heart </a:t>
            </a:r>
            <a:r>
              <a:rPr lang="en-US" altLang="en-US" sz="2200" dirty="0" smtClean="0"/>
              <a:t>disease, and treatment for mental </a:t>
            </a:r>
            <a:r>
              <a:rPr lang="en-US" altLang="en-US" sz="2200" dirty="0"/>
              <a:t>health and substance use </a:t>
            </a:r>
            <a:r>
              <a:rPr lang="en-US" altLang="en-US" sz="2200" dirty="0" smtClean="0"/>
              <a:t>disorders</a:t>
            </a:r>
            <a:endParaRPr lang="en-US" altLang="en-US" sz="2200" dirty="0"/>
          </a:p>
          <a:p>
            <a:r>
              <a:rPr lang="en-US" altLang="en-US" sz="2200" dirty="0"/>
              <a:t>Women enrolled in CHIP-P are not auto-enrolled in </a:t>
            </a:r>
            <a:r>
              <a:rPr lang="en-US" altLang="en-US" sz="2200" dirty="0" smtClean="0"/>
              <a:t>the Family </a:t>
            </a:r>
            <a:r>
              <a:rPr lang="en-US" altLang="en-US" sz="2200" dirty="0"/>
              <a:t>Planning Program when eligibility 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6602" y="304800"/>
            <a:ext cx="84582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Women’s Preventive Health Programs</a:t>
            </a:r>
            <a:endParaRPr lang="en-US" sz="36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762000" y="1676400"/>
            <a:ext cx="82296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6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lang="en-US" sz="30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2600" ker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lang="en-US" sz="2400" kern="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lang="en-US" sz="1800" kern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Texas operates two state-funded, preventive health care programs to provide preconception and interconception care to low-income, uninsured women:</a:t>
            </a:r>
          </a:p>
          <a:p>
            <a:pPr lvl="1"/>
            <a:r>
              <a:rPr lang="en-US" sz="2000" dirty="0" smtClean="0"/>
              <a:t>Healthy Texas Women</a:t>
            </a:r>
          </a:p>
          <a:p>
            <a:pPr lvl="1"/>
            <a:r>
              <a:rPr lang="en-US" sz="2000" dirty="0" smtClean="0"/>
              <a:t>Family Planning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5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3400" y="304800"/>
            <a:ext cx="8929777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Healthy </a:t>
            </a:r>
            <a:r>
              <a:rPr lang="en-US" sz="3600" dirty="0"/>
              <a:t>Texas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200" dirty="0"/>
              <a:t>State-funded,* limited-benefit program designed to increase uninsured, low-income women’s access to preventive health care</a:t>
            </a:r>
          </a:p>
          <a:p>
            <a:r>
              <a:rPr lang="en-US" sz="2200" dirty="0"/>
              <a:t>To qualify, a woman must be:  </a:t>
            </a:r>
          </a:p>
          <a:p>
            <a:pPr lvl="1"/>
            <a:r>
              <a:rPr lang="en-US" sz="2000" dirty="0"/>
              <a:t>Uninsured, </a:t>
            </a:r>
            <a:r>
              <a:rPr lang="en-US" sz="2000" dirty="0" smtClean="0"/>
              <a:t>not pregnant, </a:t>
            </a:r>
            <a:r>
              <a:rPr lang="en-US" sz="2000" dirty="0"/>
              <a:t>and with an income at or below 200 </a:t>
            </a:r>
            <a:r>
              <a:rPr lang="en-US" sz="2000" dirty="0" smtClean="0"/>
              <a:t>% of </a:t>
            </a:r>
            <a:r>
              <a:rPr lang="en-US" sz="2000" dirty="0"/>
              <a:t>the federal poverty level ($50,200 for a family of 4 in 2018)</a:t>
            </a:r>
          </a:p>
          <a:p>
            <a:pPr lvl="1"/>
            <a:r>
              <a:rPr lang="en-US" sz="2000" dirty="0"/>
              <a:t>Age 15 to 44 (minors can participate with parental consent*)</a:t>
            </a:r>
          </a:p>
          <a:p>
            <a:pPr lvl="1"/>
            <a:r>
              <a:rPr lang="en-US" sz="2000" dirty="0"/>
              <a:t>A Texas resident and a U.S. citizen or legal immigrant</a:t>
            </a:r>
          </a:p>
          <a:p>
            <a:r>
              <a:rPr lang="en-US" sz="2200" dirty="0"/>
              <a:t>Adult women </a:t>
            </a:r>
            <a:r>
              <a:rPr lang="en-US" sz="2200" dirty="0" smtClean="0"/>
              <a:t>(18-44) receiving </a:t>
            </a:r>
            <a:r>
              <a:rPr lang="en-US" sz="2200" dirty="0"/>
              <a:t>pregnancy-related Medicaid </a:t>
            </a:r>
            <a:r>
              <a:rPr lang="en-US" sz="2200" dirty="0" smtClean="0"/>
              <a:t>are automatically </a:t>
            </a:r>
            <a:r>
              <a:rPr lang="en-US" sz="2200" dirty="0"/>
              <a:t>enrolled in HTW 60 days </a:t>
            </a:r>
            <a:r>
              <a:rPr lang="en-US" sz="2200" dirty="0" smtClean="0"/>
              <a:t>postpartum </a:t>
            </a:r>
            <a:r>
              <a:rPr lang="en-US" sz="2200" dirty="0"/>
              <a:t>to improve postpartum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04800"/>
            <a:ext cx="89154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Healthy </a:t>
            </a:r>
            <a:r>
              <a:rPr lang="en-US" sz="3600" dirty="0"/>
              <a:t>Texas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8229600" cy="4648200"/>
          </a:xfrm>
        </p:spPr>
        <p:txBody>
          <a:bodyPr/>
          <a:lstStyle/>
          <a:p>
            <a:r>
              <a:rPr lang="en-US" sz="2200" dirty="0"/>
              <a:t>Benefits include:</a:t>
            </a:r>
          </a:p>
          <a:p>
            <a:pPr lvl="1"/>
            <a:r>
              <a:rPr lang="en-US" sz="2000" dirty="0"/>
              <a:t>Annual well-woman exam</a:t>
            </a:r>
          </a:p>
          <a:p>
            <a:pPr lvl="1"/>
            <a:r>
              <a:rPr lang="en-US" sz="2000" dirty="0"/>
              <a:t>Contraceptive counseling, prescriptions and devices, including </a:t>
            </a:r>
            <a:r>
              <a:rPr lang="en-US" sz="2000" dirty="0" smtClean="0"/>
              <a:t>long-acting </a:t>
            </a:r>
            <a:r>
              <a:rPr lang="en-US" sz="2000" dirty="0"/>
              <a:t>r</a:t>
            </a:r>
            <a:r>
              <a:rPr lang="en-US" sz="2000" dirty="0" smtClean="0"/>
              <a:t>eversible </a:t>
            </a:r>
            <a:r>
              <a:rPr lang="en-US" sz="2000" dirty="0"/>
              <a:t>c</a:t>
            </a:r>
            <a:r>
              <a:rPr lang="en-US" sz="2000" dirty="0" smtClean="0"/>
              <a:t>ontraceptives </a:t>
            </a:r>
            <a:r>
              <a:rPr lang="en-US" sz="2000" dirty="0"/>
              <a:t>(LARCs)</a:t>
            </a:r>
          </a:p>
          <a:p>
            <a:pPr lvl="1"/>
            <a:r>
              <a:rPr lang="en-US" sz="2000" dirty="0"/>
              <a:t>Breast and cervical cancer screening, including diagnostic services</a:t>
            </a:r>
          </a:p>
          <a:p>
            <a:pPr lvl="1"/>
            <a:r>
              <a:rPr lang="en-US" sz="2000" dirty="0"/>
              <a:t>Screening and treatment* for common chronic conditions, including diabetes, hypertension, </a:t>
            </a:r>
            <a:r>
              <a:rPr lang="en-US" sz="2000" dirty="0" smtClean="0"/>
              <a:t>cholesterol, </a:t>
            </a:r>
            <a:r>
              <a:rPr lang="en-US" sz="2000" dirty="0"/>
              <a:t>and </a:t>
            </a:r>
            <a:r>
              <a:rPr lang="en-US" sz="2000" dirty="0" smtClean="0"/>
              <a:t>postpartum </a:t>
            </a:r>
            <a:r>
              <a:rPr lang="en-US" sz="2000" dirty="0"/>
              <a:t>depression </a:t>
            </a:r>
            <a:endParaRPr lang="en-US" sz="2000" dirty="0" smtClean="0"/>
          </a:p>
          <a:p>
            <a:pPr lvl="1"/>
            <a:r>
              <a:rPr lang="en-US" sz="2000" dirty="0"/>
              <a:t>Sexually transmitted disease services</a:t>
            </a:r>
          </a:p>
          <a:p>
            <a:pPr lvl="1"/>
            <a:r>
              <a:rPr lang="en-US" sz="2000" dirty="0" smtClean="0"/>
              <a:t>Immunizations </a:t>
            </a:r>
            <a:endParaRPr lang="en-US" sz="2000" dirty="0"/>
          </a:p>
          <a:p>
            <a:r>
              <a:rPr lang="en-US" sz="2200" dirty="0" smtClean="0"/>
              <a:t>Treatment for chronic conditions limited to primary care settings — specialty care not covered</a:t>
            </a:r>
          </a:p>
        </p:txBody>
      </p:sp>
    </p:spTree>
    <p:extLst>
      <p:ext uri="{BB962C8B-B14F-4D97-AF65-F5344CB8AC3E}">
        <p14:creationId xmlns:p14="http://schemas.microsoft.com/office/powerpoint/2010/main" val="24890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0500" y="381000"/>
            <a:ext cx="90678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	</a:t>
            </a:r>
            <a:r>
              <a:rPr lang="en-US" sz="3600" dirty="0" smtClean="0"/>
              <a:t>Family </a:t>
            </a:r>
            <a:r>
              <a:rPr lang="en-US" sz="3600" dirty="0"/>
              <a:t>Planning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8229600" cy="4648200"/>
          </a:xfrm>
        </p:spPr>
        <p:txBody>
          <a:bodyPr/>
          <a:lstStyle/>
          <a:p>
            <a:r>
              <a:rPr lang="en-US" sz="2400" dirty="0"/>
              <a:t>State funded, limited-benefit program for low-income women (and men), primarily serving women not eligible for HTW because of immigration status</a:t>
            </a:r>
          </a:p>
          <a:p>
            <a:r>
              <a:rPr lang="en-US" sz="2400" dirty="0"/>
              <a:t>To be eligible, must be:</a:t>
            </a:r>
          </a:p>
          <a:p>
            <a:pPr lvl="1"/>
            <a:r>
              <a:rPr lang="en-US" sz="2000" dirty="0"/>
              <a:t>64 and younger</a:t>
            </a:r>
          </a:p>
          <a:p>
            <a:pPr lvl="1"/>
            <a:r>
              <a:rPr lang="en-US" sz="2000" dirty="0"/>
              <a:t>Income at or below </a:t>
            </a:r>
            <a:r>
              <a:rPr lang="en-US" sz="2000" dirty="0" smtClean="0"/>
              <a:t>250% federal </a:t>
            </a:r>
            <a:r>
              <a:rPr lang="en-US" sz="2000" dirty="0"/>
              <a:t>poverty level</a:t>
            </a:r>
          </a:p>
          <a:p>
            <a:pPr lvl="1"/>
            <a:r>
              <a:rPr lang="en-US" sz="2000" dirty="0"/>
              <a:t>Texas resident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0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3837" y="228600"/>
            <a:ext cx="8991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 </a:t>
            </a:r>
            <a:r>
              <a:rPr lang="en-US" sz="3600" dirty="0"/>
              <a:t>Planning </a:t>
            </a:r>
            <a:r>
              <a:rPr lang="en-US" sz="3600" dirty="0" smtClean="0"/>
              <a:t>Program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8229600" cy="4648200"/>
          </a:xfrm>
        </p:spPr>
        <p:txBody>
          <a:bodyPr/>
          <a:lstStyle/>
          <a:p>
            <a:r>
              <a:rPr lang="en-US" sz="2400" dirty="0"/>
              <a:t>Benefits include:</a:t>
            </a:r>
          </a:p>
          <a:p>
            <a:pPr lvl="1"/>
            <a:r>
              <a:rPr lang="en-US" sz="2000" dirty="0"/>
              <a:t>Annual well woman exam</a:t>
            </a:r>
          </a:p>
          <a:p>
            <a:pPr lvl="1"/>
            <a:r>
              <a:rPr lang="en-US" sz="2000" dirty="0"/>
              <a:t>Contraceptive counseling, prescriptions and devices, including </a:t>
            </a:r>
            <a:r>
              <a:rPr lang="en-US" sz="2000" dirty="0" smtClean="0"/>
              <a:t>LARCs</a:t>
            </a:r>
          </a:p>
          <a:p>
            <a:pPr lvl="1"/>
            <a:r>
              <a:rPr lang="en-US" sz="2000" dirty="0" smtClean="0"/>
              <a:t>Screening </a:t>
            </a:r>
            <a:r>
              <a:rPr lang="en-US" sz="2000" dirty="0"/>
              <a:t>for common chronic conditions (but not treatment) </a:t>
            </a:r>
            <a:endParaRPr lang="en-US" sz="2000" dirty="0" smtClean="0"/>
          </a:p>
          <a:p>
            <a:pPr lvl="1"/>
            <a:r>
              <a:rPr lang="en-US" sz="2000" dirty="0" smtClean="0"/>
              <a:t>Sexually-transmitted disease services</a:t>
            </a:r>
            <a:endParaRPr lang="en-US" sz="2000" dirty="0"/>
          </a:p>
          <a:p>
            <a:pPr lvl="1"/>
            <a:r>
              <a:rPr lang="en-US" sz="2000" dirty="0"/>
              <a:t>Breast and cervical cancer screening, including diagnostic services</a:t>
            </a:r>
          </a:p>
          <a:p>
            <a:pPr lvl="1"/>
            <a:r>
              <a:rPr lang="en-US" sz="2000" dirty="0"/>
              <a:t>Immunizations</a:t>
            </a:r>
          </a:p>
          <a:p>
            <a:pPr lvl="1"/>
            <a:r>
              <a:rPr lang="en-US" sz="2000" dirty="0"/>
              <a:t>Limited prenatal care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41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50365608"/>
              </p:ext>
            </p:extLst>
          </p:nvPr>
        </p:nvGraphicFramePr>
        <p:xfrm>
          <a:off x="1693189" y="1222062"/>
          <a:ext cx="745081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44318" y="275311"/>
            <a:ext cx="9075882" cy="9534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32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Clients Served by Women’s Health Programs</a:t>
            </a:r>
          </a:p>
          <a:p>
            <a:pPr algn="ctr"/>
            <a:r>
              <a:rPr lang="en-US" b="1" i="1" dirty="0">
                <a:solidFill>
                  <a:srgbClr val="C00000"/>
                </a:solidFill>
                <a:ea typeface="Helvetica Neue" charset="0"/>
                <a:cs typeface="Helvetica Neue" charset="0"/>
              </a:rPr>
              <a:t>The Need Far Outweighs the Supply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23" y="1757967"/>
            <a:ext cx="1024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Planning 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1" y="2709098"/>
            <a:ext cx="983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WHP/TWHP/HTW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" y="3369383"/>
            <a:ext cx="102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 Primary Health Care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97712" y="2008877"/>
            <a:ext cx="338587" cy="362309"/>
          </a:xfrm>
          <a:prstGeom prst="rect">
            <a:avLst/>
          </a:prstGeom>
          <a:solidFill>
            <a:srgbClr val="632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97711" y="2796120"/>
            <a:ext cx="338587" cy="3623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97711" y="3523807"/>
            <a:ext cx="338586" cy="3473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6860" y="4300836"/>
            <a:ext cx="102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in Need**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97711" y="4324441"/>
            <a:ext cx="338586" cy="3473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" y="5867400"/>
            <a:ext cx="8910940" cy="58856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 graciously provided by the Texas Women’s Healthcare Coalition</a:t>
            </a:r>
          </a:p>
          <a:p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*Texas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Human Services, “HHS Women’s Health Update,” April 2017. EPHC numbers represent 60% of all EPHC clients to reflect proportion of EPHC funding designated for core family planning services. HHS data covers 11 months of FY 2016; data has been prorated to reflect a 12-month period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**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Frost JJ, et al. "Contraceptive Needs and Services, 2014 Update,"  New York: Guttmacher Institute, 2016. FY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67" y="2394608"/>
            <a:ext cx="8362092" cy="2895600"/>
          </a:xfrm>
          <a:prstGeom prst="rect">
            <a:avLst/>
          </a:prstGeom>
        </p:spPr>
      </p:pic>
      <p:sp>
        <p:nvSpPr>
          <p:cNvPr id="17" name="Title 4"/>
          <p:cNvSpPr>
            <a:spLocks noGrp="1"/>
          </p:cNvSpPr>
          <p:nvPr>
            <p:ph type="title"/>
          </p:nvPr>
        </p:nvSpPr>
        <p:spPr>
          <a:xfrm>
            <a:off x="317226" y="295591"/>
            <a:ext cx="11027338" cy="647644"/>
          </a:xfrm>
        </p:spPr>
        <p:txBody>
          <a:bodyPr>
            <a:normAutofit/>
          </a:bodyPr>
          <a:lstStyle/>
          <a:p>
            <a:pPr algn="l"/>
            <a:r>
              <a:rPr lang="en-US" sz="3200" kern="0" dirty="0">
                <a:latin typeface="Arial" pitchFamily="34" charset="0"/>
                <a:ea typeface="+mn-ea"/>
                <a:cs typeface="Arial" pitchFamily="34" charset="0"/>
              </a:rPr>
              <a:t>Barriers to Reproductive Health Care in Texas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7226" y="6400800"/>
            <a:ext cx="115706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rbel" charset="0"/>
                <a:ea typeface="Corbel" charset="0"/>
                <a:cs typeface="Corbel" charset="0"/>
              </a:rPr>
              <a:t>.</a:t>
            </a:r>
            <a:endParaRPr lang="en-US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997997"/>
            <a:ext cx="1157067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Slide graciously provided by the Texas Women’s Healthcare Coalition</a:t>
            </a:r>
          </a:p>
          <a:p>
            <a:endParaRPr lang="en-US" sz="1100" dirty="0" smtClean="0">
              <a:latin typeface="Times New Roman" panose="02020603050405020304" pitchFamily="18" charset="0"/>
              <a:ea typeface="Corbel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Sources: </a:t>
            </a:r>
            <a:r>
              <a:rPr lang="en-US" sz="1100" dirty="0">
                <a:latin typeface="Corbel" charset="0"/>
                <a:ea typeface="Corbel" charset="0"/>
                <a:cs typeface="Corbel" charset="0"/>
              </a:rPr>
              <a:t>*</a:t>
            </a:r>
            <a:r>
              <a:rPr lang="en-US" sz="1100" dirty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Frost et al., “Contraceptive Needs and Services, 2014 Update,” New York: Guttmacher </a:t>
            </a:r>
            <a:r>
              <a:rPr lang="en-US" sz="1100" dirty="0" smtClean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Institute; </a:t>
            </a:r>
          </a:p>
          <a:p>
            <a:r>
              <a:rPr lang="en-US" sz="1100" dirty="0" smtClean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2016 Texas </a:t>
            </a:r>
            <a:r>
              <a:rPr lang="en-US" sz="1100" dirty="0"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Population Research Project, Barriers to Family Planning Access in Texas: Evidence from a Statewide Representative Survey, May 2015</a:t>
            </a:r>
          </a:p>
          <a:p>
            <a:pPr algn="ctr"/>
            <a:endParaRPr lang="en-US" sz="1100" dirty="0">
              <a:latin typeface="Times New Roman" panose="02020603050405020304" pitchFamily="18" charset="0"/>
              <a:ea typeface="Corbel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685" y="943235"/>
            <a:ext cx="8217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Roughly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1.8 million Texas women are in need of </a:t>
            </a:r>
            <a:endParaRPr lang="en-US" b="1" dirty="0" smtClean="0">
              <a:solidFill>
                <a:srgbClr val="C00000"/>
              </a:solidFill>
              <a:latin typeface="Times New Roman" panose="02020603050405020304" pitchFamily="18" charset="0"/>
              <a:ea typeface="Corbel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publicly funded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Corbel" charset="0"/>
                <a:cs typeface="Times New Roman" panose="02020603050405020304" pitchFamily="18" charset="0"/>
              </a:rPr>
              <a:t>preventive health services.*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Medicaid Matters to Women and Families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524000"/>
            <a:ext cx="8229600" cy="45720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Texas Medicaid health plans and commercial PPOs perform comparably on key maternal access to care and quality measures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 states that </a:t>
            </a:r>
            <a:r>
              <a:rPr lang="en-US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improved health coverage for low-income patients, </a:t>
            </a:r>
            <a:r>
              <a:rPr lang="en-US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large body of research </a:t>
            </a:r>
            <a:r>
              <a:rPr lang="en-US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has shown that:</a:t>
            </a:r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Rate of uninsured and uncompensated care decreases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Patient access to physician services, prescription drugs, and self-reported health outcomes increases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sz="2400" dirty="0">
              <a:solidFill>
                <a:srgbClr val="1F497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199257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Texas Medicaid Performance Study 2016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UT School of Public Health on behalf of Methodist Healthcare Ministries, Aug. 2016.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Effects of Medicaid Expansion - Updated Findings Sept 2017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Kaiser Family Foundation, Sept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Texas Coverage Trends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17595774"/>
              </p:ext>
            </p:extLst>
          </p:nvPr>
        </p:nvGraphicFramePr>
        <p:xfrm>
          <a:off x="1676400" y="1676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6384369"/>
            <a:ext cx="85170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United States Census (2009-2016). Health Insurance Tables. Retrieved from </a:t>
            </a:r>
            <a:r>
              <a:rPr lang="en-US" sz="1000" dirty="0" smtClean="0">
                <a:hlinkClick r:id="rId4"/>
              </a:rPr>
              <a:t>www.census.gov/topics/health/health-insurance/data/tables.2009.html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88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Medicaid Matters to Women and Families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200" dirty="0"/>
              <a:t>Medicaid is key to addressing social determinants of </a:t>
            </a:r>
            <a:r>
              <a:rPr lang="en-US" sz="2200" dirty="0" smtClean="0"/>
              <a:t>health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200" dirty="0" smtClean="0"/>
              <a:t>A recent study in </a:t>
            </a:r>
            <a:r>
              <a:rPr lang="en-US" sz="2200" i="1" dirty="0" smtClean="0"/>
              <a:t>Health Affairs</a:t>
            </a:r>
            <a:r>
              <a:rPr lang="en-US" sz="2200" dirty="0" smtClean="0"/>
              <a:t> found that Medicaid improves economic well-being of enrollees: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Medicaid </a:t>
            </a:r>
            <a:r>
              <a:rPr lang="en-US" sz="2000" dirty="0"/>
              <a:t>is among the most effective antipoverty programs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Medicaid is particularly important for people of color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200" dirty="0"/>
              <a:t>Medicaid impacts outcomes in addition to health: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Decreases financial hardship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Improves educational outcomes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Increases future tax payments by </a:t>
            </a:r>
            <a:r>
              <a:rPr lang="en-US" sz="2000" dirty="0" smtClean="0"/>
              <a:t>individuals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i="1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0"/>
            <a:ext cx="8153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100" i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Estimating The Effects Of Health Insurance And Other Social Programs On Poverty Under The Affordable Care Act</a:t>
            </a:r>
            <a:r>
              <a:rPr lang="en-US" sz="1100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,  Health Affairs, Oct </a:t>
            </a:r>
            <a:r>
              <a:rPr lang="en-US" sz="1100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2017</a:t>
            </a:r>
            <a:r>
              <a:rPr lang="en-US" sz="1100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100" u="sng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Medicaid </a:t>
            </a:r>
            <a:r>
              <a:rPr lang="en-US" sz="1100" u="sng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CHIP are Long-Term Investments in Children’s Health and Future Success, April 2017.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44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Medicaid Matters to Women and Families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Recent changes to federal </a:t>
            </a:r>
            <a:r>
              <a:rPr lang="en-US" sz="2000" dirty="0"/>
              <a:t>regulations </a:t>
            </a:r>
            <a:r>
              <a:rPr lang="en-US" sz="2000" dirty="0" smtClean="0"/>
              <a:t>encourage </a:t>
            </a:r>
            <a:r>
              <a:rPr lang="en-US" sz="2000" dirty="0"/>
              <a:t>initiatives by states and Medicaid MCOs to address social determinants of health by providing </a:t>
            </a:r>
            <a:r>
              <a:rPr lang="en-US" sz="2000" dirty="0" smtClean="0"/>
              <a:t>nonclinical </a:t>
            </a:r>
            <a:r>
              <a:rPr lang="en-US" sz="2000" dirty="0"/>
              <a:t>services that improve health outcomes and well </a:t>
            </a:r>
            <a:r>
              <a:rPr lang="en-US" sz="2000" dirty="0" smtClean="0"/>
              <a:t>being, such as: </a:t>
            </a:r>
            <a:r>
              <a:rPr lang="en-US" sz="2200" dirty="0" smtClean="0"/>
              <a:t> 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Population health measures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Nutrition services/food security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Domestic violence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P</a:t>
            </a:r>
            <a:r>
              <a:rPr lang="en-US" sz="2000" dirty="0" smtClean="0"/>
              <a:t>eer </a:t>
            </a:r>
            <a:r>
              <a:rPr lang="en-US" sz="2000" dirty="0"/>
              <a:t>support </a:t>
            </a:r>
            <a:r>
              <a:rPr lang="en-US" sz="2000" dirty="0" smtClean="0"/>
              <a:t>services</a:t>
            </a:r>
            <a:endParaRPr lang="en-US" sz="2000" dirty="0"/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/>
              <a:t>H</a:t>
            </a:r>
            <a:r>
              <a:rPr lang="en-US" sz="2000" dirty="0" smtClean="0"/>
              <a:t>ousing supports</a:t>
            </a:r>
          </a:p>
          <a:p>
            <a:pPr lvl="1">
              <a:spcBef>
                <a:spcPts val="16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2000" dirty="0" smtClean="0"/>
              <a:t>Environmental hazards (e.g., mold remediation in homes with children with asthma)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i="1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  <a:hlinkClick r:id="rId3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solidFill>
                <a:srgbClr val="1F497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326414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Commonwealth Fund,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Addressing the Social Determinants of Health Through Medicaid Managed Care, 2017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5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Texas Women’s Health Insurance Coverage (2016)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61989861"/>
              </p:ext>
            </p:extLst>
          </p:nvPr>
        </p:nvGraphicFramePr>
        <p:xfrm>
          <a:off x="152400" y="13716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33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924800" cy="594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Who </a:t>
            </a:r>
            <a:r>
              <a:rPr lang="en-US" dirty="0" smtClean="0"/>
              <a:t>Is </a:t>
            </a:r>
            <a:r>
              <a:rPr lang="en-US" dirty="0"/>
              <a:t>Covered by Texas Medicaid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42721025"/>
              </p:ext>
            </p:extLst>
          </p:nvPr>
        </p:nvGraphicFramePr>
        <p:xfrm>
          <a:off x="990600" y="1701800"/>
          <a:ext cx="7162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6455" y="6380018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Texas Medicaid and CHIP Monthly Full Benefit Caseload By Risk Group, Jan. 2018 </a:t>
            </a:r>
          </a:p>
        </p:txBody>
      </p:sp>
    </p:spTree>
    <p:extLst>
      <p:ext uri="{BB962C8B-B14F-4D97-AF65-F5344CB8AC3E}">
        <p14:creationId xmlns:p14="http://schemas.microsoft.com/office/powerpoint/2010/main" val="2225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Texas Medicaid – Who </a:t>
            </a:r>
            <a:r>
              <a:rPr lang="en-US" dirty="0" smtClean="0"/>
              <a:t>It </a:t>
            </a:r>
            <a:r>
              <a:rPr lang="en-US" dirty="0"/>
              <a:t>Helps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266217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2434"/>
            <a:ext cx="899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2018, federal poverty level is $12,140 for an individual and $20,780 for a family of 3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Texas Medicaid and CHIP in Perspective, </a:t>
            </a: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11th edition 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87888929"/>
              </p:ext>
            </p:extLst>
          </p:nvPr>
        </p:nvGraphicFramePr>
        <p:xfrm>
          <a:off x="1219200" y="1266217"/>
          <a:ext cx="64008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Oval 4"/>
          <p:cNvSpPr/>
          <p:nvPr/>
        </p:nvSpPr>
        <p:spPr>
          <a:xfrm>
            <a:off x="1447800" y="2100299"/>
            <a:ext cx="1281545" cy="3468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Texas Medicaid </a:t>
            </a:r>
            <a:r>
              <a:rPr lang="en-US" dirty="0" smtClean="0"/>
              <a:t>— </a:t>
            </a:r>
            <a:r>
              <a:rPr lang="en-US" dirty="0"/>
              <a:t>Who </a:t>
            </a:r>
            <a:r>
              <a:rPr lang="en-US" dirty="0" smtClean="0"/>
              <a:t>It </a:t>
            </a:r>
            <a:r>
              <a:rPr lang="en-US" dirty="0"/>
              <a:t>Helps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266217"/>
            <a:ext cx="8229600" cy="4876800"/>
          </a:xfrm>
        </p:spPr>
        <p:txBody>
          <a:bodyPr/>
          <a:lstStyle/>
          <a:p>
            <a:r>
              <a:rPr lang="en-US" sz="2800" dirty="0"/>
              <a:t>4 million Texans </a:t>
            </a:r>
            <a:r>
              <a:rPr lang="en-US" sz="2800" dirty="0" smtClean="0"/>
              <a:t>— </a:t>
            </a:r>
            <a:r>
              <a:rPr lang="en-US" sz="2800" dirty="0"/>
              <a:t>1 in 7 </a:t>
            </a:r>
            <a:r>
              <a:rPr lang="en-US" sz="2800" dirty="0" smtClean="0"/>
              <a:t>— covered </a:t>
            </a:r>
            <a:r>
              <a:rPr lang="en-US" sz="2800" dirty="0"/>
              <a:t>by Medicaid</a:t>
            </a:r>
          </a:p>
          <a:p>
            <a:pPr lvl="1"/>
            <a:r>
              <a:rPr lang="en-US" sz="2400" dirty="0"/>
              <a:t>Most recipients live below the poverty level (83%)</a:t>
            </a:r>
          </a:p>
          <a:p>
            <a:pPr lvl="1"/>
            <a:r>
              <a:rPr lang="en-US" sz="2400" dirty="0"/>
              <a:t>Most recipients are young (78%)</a:t>
            </a:r>
          </a:p>
          <a:p>
            <a:pPr lvl="1"/>
            <a:r>
              <a:rPr lang="en-US" sz="2400" dirty="0"/>
              <a:t>Most recipients are female (55%)</a:t>
            </a:r>
          </a:p>
          <a:p>
            <a:pPr lvl="2"/>
            <a:r>
              <a:rPr lang="en-US" dirty="0"/>
              <a:t>Medicaid pays for 52 percent of all births</a:t>
            </a:r>
          </a:p>
          <a:p>
            <a:r>
              <a:rPr lang="en-US" sz="2400" dirty="0"/>
              <a:t>Medicaid is the largest source of behavioral health care, providing pregnant women comprehensive substance use disorder and mental health treatment</a:t>
            </a:r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42434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Texas Medicaid and CHIP in Perspective, 11</a:t>
            </a:r>
            <a:r>
              <a:rPr lang="en-US" sz="1000" baseline="30000" dirty="0"/>
              <a:t>th</a:t>
            </a:r>
            <a:r>
              <a:rPr lang="en-US" sz="1000" dirty="0"/>
              <a:t> Edition (2017). 2015 Data. Retrieved from </a:t>
            </a:r>
            <a:r>
              <a:rPr lang="en-US" sz="1000" dirty="0">
                <a:hlinkClick r:id="rId2"/>
              </a:rPr>
              <a:t>Texas Medicaid and CHIP in Perspective</a:t>
            </a:r>
            <a:r>
              <a:rPr lang="en-US" sz="1000" dirty="0"/>
              <a:t> 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045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And </a:t>
            </a:r>
            <a:r>
              <a:rPr lang="en-US" dirty="0"/>
              <a:t>Who </a:t>
            </a:r>
            <a:r>
              <a:rPr lang="en-US" dirty="0" smtClean="0"/>
              <a:t>It </a:t>
            </a:r>
            <a:r>
              <a:rPr lang="en-US" dirty="0"/>
              <a:t>Does Not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5107" y="15240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/>
              <a:t>Medicaid is </a:t>
            </a:r>
            <a:r>
              <a:rPr lang="en-US" sz="2800" u="sng" dirty="0"/>
              <a:t>not</a:t>
            </a:r>
            <a:r>
              <a:rPr lang="en-US" sz="2800" dirty="0"/>
              <a:t> available to all poor or low-income women: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M</a:t>
            </a:r>
            <a:r>
              <a:rPr lang="en-US" sz="2200" dirty="0" smtClean="0"/>
              <a:t>ust </a:t>
            </a:r>
            <a:r>
              <a:rPr lang="en-US" sz="2200" dirty="0"/>
              <a:t>have limited income </a:t>
            </a:r>
            <a:r>
              <a:rPr lang="en-US" sz="2200" i="1" dirty="0"/>
              <a:t>and</a:t>
            </a:r>
            <a:r>
              <a:rPr lang="en-US" sz="2200" dirty="0"/>
              <a:t> qualify categorically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Pregnant women lose Medicaid 60 days postpartum unless </a:t>
            </a:r>
            <a:r>
              <a:rPr lang="en-US" sz="2200" dirty="0" smtClean="0"/>
              <a:t>they qualify </a:t>
            </a:r>
            <a:r>
              <a:rPr lang="en-US" sz="2200" dirty="0"/>
              <a:t>for Medicaid based on income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dirty="0"/>
              <a:t>Populations not covered: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Healthy, childless adults (optional under ACA’s </a:t>
            </a:r>
            <a:r>
              <a:rPr lang="en-US" sz="2200" dirty="0" smtClean="0"/>
              <a:t>expansion</a:t>
            </a:r>
            <a:r>
              <a:rPr lang="en-US" sz="22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Texas parents earning more than $3,800/year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Undocumented immigrants, except in an emergency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Legal immigrants (although Texas has option for coverage)</a:t>
            </a:r>
          </a:p>
          <a:p>
            <a:pPr>
              <a:lnSpc>
                <a:spcPct val="90000"/>
              </a:lnSpc>
              <a:buFontTx/>
              <a:buChar char="–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Why Medicaid Matters to Low-Income Women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1129" y="1524000"/>
            <a:ext cx="8518071" cy="4876800"/>
          </a:xfrm>
        </p:spPr>
        <p:txBody>
          <a:bodyPr/>
          <a:lstStyle/>
          <a:p>
            <a:r>
              <a:rPr lang="en-US" sz="2400" dirty="0"/>
              <a:t>Medicaid is key to improving women’s health and addressing Texas’ alarmingly high rate of maternal mortality and morbidity</a:t>
            </a:r>
          </a:p>
          <a:p>
            <a:pPr lvl="1"/>
            <a:r>
              <a:rPr lang="en-US" sz="2000" dirty="0"/>
              <a:t>52% of births in Texas covered by Medicaid </a:t>
            </a:r>
          </a:p>
          <a:p>
            <a:pPr lvl="1"/>
            <a:r>
              <a:rPr lang="en-US" sz="2000" dirty="0"/>
              <a:t>42% of pregnant women on Medicaid are between age 19 and 24 </a:t>
            </a:r>
          </a:p>
          <a:p>
            <a:pPr lvl="1"/>
            <a:r>
              <a:rPr lang="en-US" sz="2000" dirty="0"/>
              <a:t>Provides preventive, </a:t>
            </a:r>
            <a:r>
              <a:rPr lang="en-US" sz="2000" dirty="0" smtClean="0"/>
              <a:t>prenatal, </a:t>
            </a:r>
            <a:r>
              <a:rPr lang="en-US" sz="2000" dirty="0"/>
              <a:t>and </a:t>
            </a:r>
            <a:r>
              <a:rPr lang="en-US" sz="2000" dirty="0" smtClean="0"/>
              <a:t>postpartum </a:t>
            </a:r>
            <a:r>
              <a:rPr lang="en-US" sz="2000" dirty="0"/>
              <a:t>care and complements Texas’ women’s preventive health programs </a:t>
            </a:r>
          </a:p>
          <a:p>
            <a:pPr lvl="2"/>
            <a:r>
              <a:rPr lang="en-US" sz="1800" dirty="0"/>
              <a:t>Healthy Texas Women and Family Planning Program</a:t>
            </a:r>
          </a:p>
          <a:p>
            <a:pPr lvl="1"/>
            <a:r>
              <a:rPr lang="en-US" sz="2000" dirty="0"/>
              <a:t>For uninsured low-income women, Medicaid also provides breast and cervical cancer screening and treatment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324600"/>
            <a:ext cx="844187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HHSC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Report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to Senate Finance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2017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Texas Medicaid and CHIP in Perspective 11th edition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M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10043"/>
      </a:accent1>
      <a:accent2>
        <a:srgbClr val="F1AB00"/>
      </a:accent2>
      <a:accent3>
        <a:srgbClr val="314D89"/>
      </a:accent3>
      <a:accent4>
        <a:srgbClr val="008E79"/>
      </a:accent4>
      <a:accent5>
        <a:srgbClr val="616A74"/>
      </a:accent5>
      <a:accent6>
        <a:srgbClr val="481372"/>
      </a:accent6>
      <a:hlink>
        <a:srgbClr val="0000FF"/>
      </a:hlink>
      <a:folHlink>
        <a:srgbClr val="800080"/>
      </a:folHlink>
    </a:clrScheme>
    <a:fontScheme name="TMA Template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r_White_TMA.ppt [Compatibility Mode]" id="{3469DB63-AE4E-4A90-9199-DED9D612D515}" vid="{0EC7D63E-EC01-47ED-9748-6124C741AC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F0F5524A1B4439EE2326FA4410A86" ma:contentTypeVersion="0" ma:contentTypeDescription="Create a new document." ma:contentTypeScope="" ma:versionID="3786a35e54436442f860858eeed246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10503F-35F8-4656-B7D0-8CE98FA900A0}"/>
</file>

<file path=customXml/itemProps2.xml><?xml version="1.0" encoding="utf-8"?>
<ds:datastoreItem xmlns:ds="http://schemas.openxmlformats.org/officeDocument/2006/customXml" ds:itemID="{390F4886-D61A-43F6-885F-60022D99A332}"/>
</file>

<file path=customXml/itemProps3.xml><?xml version="1.0" encoding="utf-8"?>
<ds:datastoreItem xmlns:ds="http://schemas.openxmlformats.org/officeDocument/2006/customXml" ds:itemID="{39F30771-EC99-4910-BCD3-16183749D56C}"/>
</file>

<file path=docProps/app.xml><?xml version="1.0" encoding="utf-8"?>
<Properties xmlns="http://schemas.openxmlformats.org/officeDocument/2006/extended-properties" xmlns:vt="http://schemas.openxmlformats.org/officeDocument/2006/docPropsVTypes">
  <Template>Bar_White_TMA</Template>
  <TotalTime>5948</TotalTime>
  <Words>1606</Words>
  <Application>Microsoft Office PowerPoint</Application>
  <PresentationFormat>On-screen Show (4:3)</PresentationFormat>
  <Paragraphs>180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Corbel</vt:lpstr>
      <vt:lpstr>Garamond</vt:lpstr>
      <vt:lpstr>Helvetica Neue</vt:lpstr>
      <vt:lpstr>Myriad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Barriers to Reproductive Health Care in Texas</vt:lpstr>
      <vt:lpstr>PowerPoint Presentation</vt:lpstr>
      <vt:lpstr>PowerPoint Presentation</vt:lpstr>
      <vt:lpstr>PowerPoint Presentation</vt:lpstr>
    </vt:vector>
  </TitlesOfParts>
  <Company>Texas Medical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Davis</dc:creator>
  <cp:lastModifiedBy>Danny Chavez</cp:lastModifiedBy>
  <cp:revision>713</cp:revision>
  <cp:lastPrinted>2016-04-05T19:46:08Z</cp:lastPrinted>
  <dcterms:created xsi:type="dcterms:W3CDTF">2015-01-13T20:47:14Z</dcterms:created>
  <dcterms:modified xsi:type="dcterms:W3CDTF">2018-03-22T21:09:58Z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0x010100C8AF0F5524A1B4439EE2326FA4410A86</vt:lpwstr>
  </property>
</Properties>
</file>